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9" r:id="rId5"/>
    <p:sldId id="280" r:id="rId6"/>
    <p:sldId id="259" r:id="rId7"/>
    <p:sldId id="260" r:id="rId8"/>
    <p:sldId id="281" r:id="rId9"/>
    <p:sldId id="282" r:id="rId10"/>
    <p:sldId id="283" r:id="rId11"/>
    <p:sldId id="261" r:id="rId12"/>
    <p:sldId id="262" r:id="rId13"/>
    <p:sldId id="284" r:id="rId14"/>
    <p:sldId id="285" r:id="rId15"/>
    <p:sldId id="278" r:id="rId1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F61A1-F7CC-4A9C-AAC7-2D9D6C8F478F}" type="datetimeFigureOut">
              <a:rPr lang="lt-LT" smtClean="0"/>
              <a:t>2022-04-01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D7CB2-5818-417D-919C-50C20C1E536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413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079C-8018-44DC-A9A7-33AD9B7F6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C0AE8-D43F-4508-BB58-F3F3A4418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63515-EEAE-4A13-ABFE-218FF2BE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1FB1-2B2C-472F-AA3C-C55882F0D4FF}" type="datetime1">
              <a:rPr lang="lt-LT" smtClean="0"/>
              <a:t>2022-04-01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5ECA8-E74D-4B32-BE9D-79CE782F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974A6-F049-4F95-BFA6-1E66B174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1595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7720-BD9C-4790-94B8-76C1CE031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13174-E465-47F9-8BC8-456D52179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D1545-55AD-4974-BF2E-EEF628F7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B47F-D45D-473B-B632-E84FF5A76C5B}" type="datetime1">
              <a:rPr lang="lt-LT" smtClean="0"/>
              <a:t>2022-04-01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48125-EC56-4B63-B47D-B1591B0A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ADB7F-04F6-485F-803D-C532452C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2373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4727E-6030-4E0E-BF99-EA8D77301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08FE9-49AE-437D-AA2F-D0F672D9B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6AD16-3BB9-4317-92EE-CDB7929A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61BB-101C-4708-968D-77AD4B68E9E4}" type="datetime1">
              <a:rPr lang="lt-LT" smtClean="0"/>
              <a:t>2022-04-01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F4428-E6AF-4E44-BE53-79284B1E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603AF-C692-45C5-A030-08E1E98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909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D16D-ADF2-4478-9BA2-6C8B280E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3ED0-E9C8-4A04-B069-E2C8E694F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6CC6-86AB-4750-861F-6AFFCB43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564E2-5EBF-4667-A4BB-0C6E90639A4F}" type="datetime1">
              <a:rPr lang="lt-LT" smtClean="0"/>
              <a:t>2022-04-01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904C-6B75-430C-B8A9-ECCABA85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D1BFC-02D0-4A6B-94BE-9021352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1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8FE-49A5-49C8-B19B-2B19747A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2B13D-6EBD-4198-823E-B57D5FAA7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D0E71-1300-449D-9DB4-6F6E5CA3C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2A08E-F1D5-42CD-AB1B-7330710F1260}" type="datetime1">
              <a:rPr lang="lt-LT" smtClean="0"/>
              <a:t>2022-04-01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1B200-366B-48DE-9A8F-04567E46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A711F-830A-4B5E-B2DF-EAF5E422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9420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13C4-7F89-4F7D-9C3F-7D398204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4B7BB-FD29-4839-9F8C-ED0CA03D7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E0484-E316-463B-9E92-B301E2E81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6B607-B496-4033-B380-21743283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FB0A-662A-4A9C-8E16-A375572B703B}" type="datetime1">
              <a:rPr lang="lt-LT" smtClean="0"/>
              <a:t>2022-04-01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670CB-898C-4E09-B2DA-B83EB856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9D28E-CF9B-4721-9C8E-29E24340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7302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B2D1-659A-40B3-93BF-F0AC9D36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AA25B-BA66-490B-8243-2E594C7FC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9F814-E708-400A-8891-346CAA7D2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7F1466-7B2C-484E-A475-D5483B531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705AE-F673-4C2E-A0A8-274FEF92C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859383-6897-41E6-A824-0280FDD40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566A-E7A9-4B0D-B93E-3F58ED1B4B2B}" type="datetime1">
              <a:rPr lang="lt-LT" smtClean="0"/>
              <a:t>2022-04-01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61AF7-DEDE-4355-9627-BD3E845D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DA647-E389-4C30-BA4A-2A34EABC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585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0180-04E7-4960-BDA7-75454C0CA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BEFB92-1AAB-4315-9584-44B28535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B0537-E08C-48B1-BAB1-6EFA0B12646D}" type="datetime1">
              <a:rPr lang="lt-LT" smtClean="0"/>
              <a:t>2022-04-01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F3DCF-44B5-4587-A902-45EAB803D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2CF4C-C0FB-442C-A431-6DD0A3CF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3587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E0F966-730A-4C80-AB13-53CCEDC5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49E-4D09-46D4-9551-5D31DA3A399E}" type="datetime1">
              <a:rPr lang="lt-LT" smtClean="0"/>
              <a:t>2022-04-01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D00E2-6D6E-4C8E-896F-FB6C15BB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9B96E-5D25-42E9-9042-B413539F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9039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FC20-5030-4B45-A97F-80CA1253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6FB-6906-4322-8AF7-D47D6EE17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ADF2A-C163-4C20-86DD-20E6E0F94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F0E57-29AB-444C-B912-B6F67641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D2EA-EEDC-48E7-994B-63337AA44922}" type="datetime1">
              <a:rPr lang="lt-LT" smtClean="0"/>
              <a:t>2022-04-01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81BF1-086D-4130-AA02-F0884838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0D0B9-9574-43BC-9796-C270AAFF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5788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E2F7-44A9-4002-8D2C-5A5B8942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209130-C20F-46A9-962D-451F275C6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11ED4-5526-4E71-8923-20CA1AD92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77049-9C1D-41E0-8AA3-174B252E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5AE2-4F3C-444C-BF2D-DB9C7C14FF54}" type="datetime1">
              <a:rPr lang="lt-LT" smtClean="0"/>
              <a:t>2022-04-01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757ED-D9E9-4933-AF78-5CE8153F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1F8B8-49DD-444D-A88C-7C69CBEE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444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7AF1A0-6C76-438C-851F-89E105A1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37315-E65D-40CD-B21F-EFD2AA250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4CB73-C206-4FAC-882C-4A7137C8B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5AAD8-8F89-411E-ABDB-C1366FC2B75C}" type="datetime1">
              <a:rPr lang="lt-LT" smtClean="0"/>
              <a:t>2022-04-01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537CB-9479-49C2-83B3-D52CF8605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8A101-A886-4486-9192-779AD1E3C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4D349-7049-41E4-B148-2FF9B0D004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4735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rgbClr val="893D37"/>
            </a:gs>
            <a:gs pos="53000">
              <a:srgbClr val="92D050"/>
            </a:gs>
            <a:gs pos="65000">
              <a:schemeClr val="accent6">
                <a:lumMod val="75000"/>
              </a:schemeClr>
            </a:gs>
            <a:gs pos="87000">
              <a:srgbClr val="00B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32183-7D78-4EBB-BC7B-0A496751A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95238" cy="21047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B7880C8-0339-4F29-8118-CA7CD9ED1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848780"/>
            <a:ext cx="7772400" cy="4813277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lt-LT" sz="2800" dirty="0">
                <a:solidFill>
                  <a:schemeClr val="bg1"/>
                </a:solidFill>
              </a:rPr>
              <a:t>Dendrologų draugijos seminaras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lt-LT" sz="2800" dirty="0">
                <a:solidFill>
                  <a:schemeClr val="bg1"/>
                </a:solidFill>
              </a:rPr>
              <a:t>apie parkus ir sodus</a:t>
            </a:r>
            <a:br>
              <a:rPr lang="lt-LT" sz="2800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800" b="1" dirty="0">
                <a:solidFill>
                  <a:schemeClr val="bg1"/>
                </a:solidFill>
              </a:rPr>
              <a:t>Garsinės tomografijos naudojimo praktika medžių būklės vertinime</a:t>
            </a:r>
            <a:br>
              <a:rPr lang="lt-LT" sz="2800" b="1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000" b="1" dirty="0">
                <a:solidFill>
                  <a:schemeClr val="bg1"/>
                </a:solidFill>
              </a:rPr>
              <a:t>Lekt. Tadas Vaidelys</a:t>
            </a:r>
            <a:br>
              <a:rPr lang="lt-LT" sz="2000" b="1" dirty="0">
                <a:solidFill>
                  <a:schemeClr val="bg1"/>
                </a:solidFill>
              </a:rPr>
            </a:br>
            <a:r>
              <a:rPr lang="lt-LT" sz="2000" dirty="0">
                <a:solidFill>
                  <a:schemeClr val="bg1"/>
                </a:solidFill>
              </a:rPr>
              <a:t>tadas.</a:t>
            </a:r>
            <a:r>
              <a:rPr lang="en-US" sz="2000" dirty="0">
                <a:solidFill>
                  <a:schemeClr val="bg1"/>
                </a:solidFill>
              </a:rPr>
              <a:t>v</a:t>
            </a:r>
            <a:r>
              <a:rPr lang="lt-LT" sz="2000" dirty="0">
                <a:solidFill>
                  <a:schemeClr val="bg1"/>
                </a:solidFill>
              </a:rPr>
              <a:t>aidelys</a:t>
            </a:r>
            <a:r>
              <a:rPr lang="en-US" sz="2000" dirty="0">
                <a:solidFill>
                  <a:schemeClr val="bg1"/>
                </a:solidFill>
              </a:rPr>
              <a:t>@vdu.lt</a:t>
            </a:r>
            <a:br>
              <a:rPr lang="lt-LT" sz="2800" b="1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lt-LT" sz="2200" b="1" dirty="0">
                <a:solidFill>
                  <a:schemeClr val="bg1"/>
                </a:solidFill>
              </a:rPr>
              <a:t>Akademija,</a:t>
            </a:r>
            <a:br>
              <a:rPr lang="lt-LT" sz="2200" b="1" dirty="0">
                <a:solidFill>
                  <a:schemeClr val="bg1"/>
                </a:solidFill>
              </a:rPr>
            </a:br>
            <a:r>
              <a:rPr lang="lt-LT" sz="2200" b="1" dirty="0">
                <a:solidFill>
                  <a:schemeClr val="bg1"/>
                </a:solidFill>
              </a:rPr>
              <a:t>2022</a:t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lt-LT" sz="28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BC6138-2F85-42A3-BFCE-F36BA6F9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0630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CF8E83F4-B316-4F2F-9C1E-6313D2AF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448" y="937855"/>
            <a:ext cx="5907334" cy="44105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FCA8003-69BE-41C7-802A-D090D2F90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13" y="937856"/>
            <a:ext cx="5654135" cy="4410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70" y="2228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Kamieno būklės vertinimo tikslumas (5)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10</a:t>
            </a:fld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5B4E5-9848-4BE9-ABA1-25C605162071}"/>
              </a:ext>
            </a:extLst>
          </p:cNvPr>
          <p:cNvSpPr txBox="1"/>
          <p:nvPr/>
        </p:nvSpPr>
        <p:spPr>
          <a:xfrm>
            <a:off x="319314" y="5707915"/>
            <a:ext cx="1172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7 pav. Drebulės sortimentuose išplitusio puvinio ploto nustatymo tikslumas priklausomai nuo naudojamos garsinio tomografo matavimo skalės (matuota šviežia (a) ir sausa (b) mediena). Matavimų leistina paklaida +- 10 %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2E778-00A5-4133-9987-81EADD4706BF}"/>
              </a:ext>
            </a:extLst>
          </p:cNvPr>
          <p:cNvSpPr txBox="1"/>
          <p:nvPr/>
        </p:nvSpPr>
        <p:spPr>
          <a:xfrm>
            <a:off x="441819" y="1044888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6A007-8555-4399-B3AB-D4B129ED6D90}"/>
              </a:ext>
            </a:extLst>
          </p:cNvPr>
          <p:cNvSpPr txBox="1"/>
          <p:nvPr/>
        </p:nvSpPr>
        <p:spPr>
          <a:xfrm>
            <a:off x="6228165" y="1093616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91827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Alternatyvos garsinei tomografijai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11</a:t>
            </a:fld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5B4E5-9848-4BE9-ABA1-25C605162071}"/>
              </a:ext>
            </a:extLst>
          </p:cNvPr>
          <p:cNvSpPr txBox="1"/>
          <p:nvPr/>
        </p:nvSpPr>
        <p:spPr>
          <a:xfrm>
            <a:off x="3817257" y="6120678"/>
            <a:ext cx="5820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8 pav. Kiti puvinio nustatymo būdai medžio kamiene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448C0-EF55-4A5C-96E2-59C1EEB33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85" y="984738"/>
            <a:ext cx="2141843" cy="2141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7F50D-7480-4A2E-B364-752C5544B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586" y="984738"/>
            <a:ext cx="3053100" cy="2141843"/>
          </a:xfrm>
          <a:prstGeom prst="rect">
            <a:avLst/>
          </a:prstGeom>
        </p:spPr>
      </p:pic>
      <p:pic>
        <p:nvPicPr>
          <p:cNvPr id="4098" name="Picture 2" descr="Resistograph R650-EA — arbortools">
            <a:extLst>
              <a:ext uri="{FF2B5EF4-FFF2-40B4-BE49-F238E27FC236}">
                <a16:creationId xmlns:a16="http://schemas.microsoft.com/office/drawing/2014/main" id="{1730393D-62C2-49BA-85C3-90EB19238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841" y="984738"/>
            <a:ext cx="3405290" cy="21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E371F-5088-4A0D-8389-9752D3FFBD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84" y="3245612"/>
            <a:ext cx="4000695" cy="2756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720D1E-E2BA-43B5-ABB1-98100994A6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761" y="3126581"/>
            <a:ext cx="2994097" cy="2994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23DB22-9DA2-4BEB-A192-24C6D8770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7750" y="3546590"/>
            <a:ext cx="26289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00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Vertintojas tik specialistas ar bet kuris visuomenės atstovas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12</a:t>
            </a:fld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5B4E5-9848-4BE9-ABA1-25C605162071}"/>
              </a:ext>
            </a:extLst>
          </p:cNvPr>
          <p:cNvSpPr txBox="1"/>
          <p:nvPr/>
        </p:nvSpPr>
        <p:spPr>
          <a:xfrm>
            <a:off x="3315363" y="6080043"/>
            <a:ext cx="5820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9 pav. Dažnesni patogenai ardantys gyvų augalų šeimininkų medieną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C86A-3C8F-4844-8234-595415152F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770" y="1256167"/>
            <a:ext cx="2708372" cy="2031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7DC3F-5431-4B23-B939-70C3D62840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35" y="1256167"/>
            <a:ext cx="2979557" cy="45009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CF376A-6A3E-4FBD-BD74-86B3312666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770" y="3429000"/>
            <a:ext cx="2650670" cy="17671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CE3EC7-45FC-441B-975D-530E9D9C61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220" y="1256167"/>
            <a:ext cx="2708372" cy="20312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C0B89A-2F78-4A9E-BD28-AC85EFDEA6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518" y="3439164"/>
            <a:ext cx="2708372" cy="20312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2CFCA3-BA47-409B-8E37-7F6780DBA0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986"/>
          <a:stretch/>
        </p:blipFill>
        <p:spPr>
          <a:xfrm>
            <a:off x="9176884" y="3908506"/>
            <a:ext cx="2573721" cy="21715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F022F0-6AE7-41A6-9E86-A83771A60B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989"/>
          <a:stretch/>
        </p:blipFill>
        <p:spPr>
          <a:xfrm>
            <a:off x="9161175" y="1258580"/>
            <a:ext cx="2573721" cy="25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8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Vertintojas tik specialistas ar bet kuris visuomenės atstovas (2)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13</a:t>
            </a:fld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5B4E5-9848-4BE9-ABA1-25C605162071}"/>
              </a:ext>
            </a:extLst>
          </p:cNvPr>
          <p:cNvSpPr txBox="1"/>
          <p:nvPr/>
        </p:nvSpPr>
        <p:spPr>
          <a:xfrm>
            <a:off x="3817257" y="6280332"/>
            <a:ext cx="595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10 pav. Dažnesni patogenai ardantys gyvų augalų šeimininkų medieną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85001-8E0D-4EC7-BB6F-18B433AF69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4" y="984738"/>
            <a:ext cx="4049485" cy="26996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5D42E1-C4FC-486B-8913-F5AA16CC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3" y="3803424"/>
            <a:ext cx="3420707" cy="2317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159707-DEBB-4019-A361-1066D0A3B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298" y="3803424"/>
            <a:ext cx="3114472" cy="2317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D6134F-90BE-4B92-985D-39F1E8AF9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654" y="984738"/>
            <a:ext cx="3034229" cy="2699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C74A05-1D5A-4AC2-8655-C4CE9D055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019" y="3823737"/>
            <a:ext cx="3024210" cy="23172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17EBBF-7BAA-4424-8A34-CDF3ACA200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1122" y="984737"/>
            <a:ext cx="3379107" cy="26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56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Vertintojas tik specialistas ar bet kuris visuomenės atstovas (3)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14</a:t>
            </a:fld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5B4E5-9848-4BE9-ABA1-25C605162071}"/>
              </a:ext>
            </a:extLst>
          </p:cNvPr>
          <p:cNvSpPr txBox="1"/>
          <p:nvPr/>
        </p:nvSpPr>
        <p:spPr>
          <a:xfrm>
            <a:off x="3817257" y="6280332"/>
            <a:ext cx="595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11 pav. Dažnesni patogenai ardantys gyvų augalų šeimininkų medieną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E35A8-E53D-4672-9726-D4EC9F0D0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66" y="984738"/>
            <a:ext cx="3464605" cy="2390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F8F1B5-63DB-41CC-AD1E-74CA5D09D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65" y="3482354"/>
            <a:ext cx="3464605" cy="2625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433CA6-B68A-4DF7-B741-AE55F66DB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626" y="984738"/>
            <a:ext cx="3749619" cy="23909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83B076-5EC4-4653-B26D-352727537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625" y="3482353"/>
            <a:ext cx="4121531" cy="2625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8B25E4-DA09-4BEA-A5BE-161ED4EFD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431" y="984738"/>
            <a:ext cx="3679371" cy="367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56" y="3119193"/>
            <a:ext cx="3715276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Dėkoju už dėmesį </a:t>
            </a:r>
            <a:r>
              <a:rPr lang="lt-LT" sz="2400" b="1" dirty="0">
                <a:sym typeface="Wingdings" panose="05000000000000000000" pitchFamily="2" charset="2"/>
              </a:rPr>
              <a:t></a:t>
            </a:r>
            <a:endParaRPr lang="lt-LT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15</a:t>
            </a:fld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FE489-5153-4E1B-96C0-103469437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646" y="993321"/>
            <a:ext cx="7150705" cy="53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80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/>
              <a:t>Pranešimo turinys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E1C6F0-7C75-4D77-BEFB-588E64B1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2</a:t>
            </a:fld>
            <a:endParaRPr lang="lt-L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588FAF-D1B3-4E66-B130-4658FD85AE37}"/>
              </a:ext>
            </a:extLst>
          </p:cNvPr>
          <p:cNvSpPr txBox="1"/>
          <p:nvPr/>
        </p:nvSpPr>
        <p:spPr>
          <a:xfrm>
            <a:off x="1233712" y="2090172"/>
            <a:ext cx="9956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lt-LT" sz="2400" dirty="0"/>
              <a:t>Naudojama įranga;</a:t>
            </a:r>
          </a:p>
          <a:p>
            <a:pPr marL="457200" indent="-457200">
              <a:buAutoNum type="arabicPeriod"/>
            </a:pPr>
            <a:endParaRPr lang="lt-LT" sz="2400" dirty="0"/>
          </a:p>
          <a:p>
            <a:pPr marL="457200" indent="-457200">
              <a:buAutoNum type="arabicPeriod"/>
            </a:pPr>
            <a:r>
              <a:rPr lang="lt-LT" sz="2400" dirty="0"/>
              <a:t>Būklės vertinimo tikslumas;</a:t>
            </a:r>
          </a:p>
          <a:p>
            <a:pPr marL="457200" indent="-457200">
              <a:buAutoNum type="arabicPeriod"/>
            </a:pPr>
            <a:endParaRPr lang="lt-LT" sz="2400" dirty="0"/>
          </a:p>
          <a:p>
            <a:pPr marL="457200" indent="-457200">
              <a:buAutoNum type="arabicPeriod"/>
            </a:pPr>
            <a:r>
              <a:rPr lang="lt-LT" sz="2400" dirty="0"/>
              <a:t>Alternatyvos garsinei tomografijai;</a:t>
            </a:r>
          </a:p>
          <a:p>
            <a:pPr marL="457200" indent="-457200">
              <a:buAutoNum type="arabicPeriod"/>
            </a:pPr>
            <a:endParaRPr lang="lt-LT" sz="2400" dirty="0"/>
          </a:p>
          <a:p>
            <a:pPr marL="457200" indent="-457200">
              <a:buAutoNum type="arabicPeriod"/>
            </a:pPr>
            <a:r>
              <a:rPr lang="lt-LT" sz="2400" dirty="0"/>
              <a:t>Vertintojai tik specialistai ar bet kuris visuomenės atstovas.</a:t>
            </a:r>
          </a:p>
        </p:txBody>
      </p:sp>
    </p:spTree>
    <p:extLst>
      <p:ext uri="{BB962C8B-B14F-4D97-AF65-F5344CB8AC3E}">
        <p14:creationId xmlns:p14="http://schemas.microsoft.com/office/powerpoint/2010/main" val="67707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1. Naudojama įranga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2F3DBB-7C55-48FB-9008-89E8F2B6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3</a:t>
            </a:fld>
            <a:endParaRPr lang="lt-L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12260-DAD0-4082-B9ED-12A4B7C7B7B2}"/>
              </a:ext>
            </a:extLst>
          </p:cNvPr>
          <p:cNvSpPr txBox="1"/>
          <p:nvPr/>
        </p:nvSpPr>
        <p:spPr>
          <a:xfrm>
            <a:off x="1378857" y="6138334"/>
            <a:ext cx="9284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dirty="0"/>
              <a:t>1 pav. Garsinis tomografas Picus</a:t>
            </a:r>
          </a:p>
        </p:txBody>
      </p:sp>
      <p:pic>
        <p:nvPicPr>
          <p:cNvPr id="9" name="Picture 2" descr="Image result for picus tree survey">
            <a:extLst>
              <a:ext uri="{FF2B5EF4-FFF2-40B4-BE49-F238E27FC236}">
                <a16:creationId xmlns:a16="http://schemas.microsoft.com/office/drawing/2014/main" id="{87C7D3A1-6B39-47D7-8E56-6FD53183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375" y="1137136"/>
            <a:ext cx="6524604" cy="279253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BCF356-6802-4128-BFB7-6C85EC0E6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594" y="1137136"/>
            <a:ext cx="3373431" cy="1905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FAB02-EFE1-48BB-BEF9-AEAE08408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375" y="4050415"/>
            <a:ext cx="4456562" cy="1670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4CB2E-F60A-4390-A83C-E56BA438E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369" y="3163371"/>
            <a:ext cx="3373431" cy="25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2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1. Naudojama įranga (2)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2F3DBB-7C55-48FB-9008-89E8F2B6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4</a:t>
            </a:fld>
            <a:endParaRPr lang="lt-L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12260-DAD0-4082-B9ED-12A4B7C7B7B2}"/>
              </a:ext>
            </a:extLst>
          </p:cNvPr>
          <p:cNvSpPr txBox="1"/>
          <p:nvPr/>
        </p:nvSpPr>
        <p:spPr>
          <a:xfrm>
            <a:off x="1378857" y="6138334"/>
            <a:ext cx="9284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dirty="0"/>
              <a:t>2 pav. Garsinis tomografas Arbosonic 3D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B6C1-62CD-41D3-A73E-656FDC94A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53" y="3757083"/>
            <a:ext cx="3746046" cy="2497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377D15-086E-4058-B0DA-0FDE81899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297" y="1047749"/>
            <a:ext cx="7268996" cy="4845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EB2803-A897-473F-A41F-A6BF6EDB4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111" y="1212996"/>
            <a:ext cx="2831882" cy="1887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34710-B81A-43E2-959B-6F274EB28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53" y="984738"/>
            <a:ext cx="3746047" cy="2745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7C9807-261E-4480-B656-170B53E12F6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386" y="3757083"/>
            <a:ext cx="1980350" cy="148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35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1. Naudojama įranga (3)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2F3DBB-7C55-48FB-9008-89E8F2B6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5</a:t>
            </a:fld>
            <a:endParaRPr lang="lt-L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12260-DAD0-4082-B9ED-12A4B7C7B7B2}"/>
              </a:ext>
            </a:extLst>
          </p:cNvPr>
          <p:cNvSpPr txBox="1"/>
          <p:nvPr/>
        </p:nvSpPr>
        <p:spPr>
          <a:xfrm>
            <a:off x="1378857" y="6138334"/>
            <a:ext cx="9284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dirty="0"/>
              <a:t>3 pav. Garsinis tomografas Arbotom 3D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500DA-D33B-46D3-9F90-7E4C62B27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59"/>
          <a:stretch/>
        </p:blipFill>
        <p:spPr>
          <a:xfrm>
            <a:off x="838200" y="984738"/>
            <a:ext cx="3032557" cy="5001198"/>
          </a:xfrm>
          <a:prstGeom prst="rect">
            <a:avLst/>
          </a:prstGeom>
        </p:spPr>
      </p:pic>
      <p:pic>
        <p:nvPicPr>
          <p:cNvPr id="12" name="Picture 2" descr="Image result for arbotom 3d">
            <a:extLst>
              <a:ext uri="{FF2B5EF4-FFF2-40B4-BE49-F238E27FC236}">
                <a16:creationId xmlns:a16="http://schemas.microsoft.com/office/drawing/2014/main" id="{461E7218-4CA2-4C14-B3B8-218B1E560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6266" y="984738"/>
            <a:ext cx="5153596" cy="515359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672DFA-A7E8-4F8C-BC03-EB9C115A5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479" y="984738"/>
            <a:ext cx="3582892" cy="3572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E6CE93-0505-4919-9CF0-0EE2C33BA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063" y="4234165"/>
            <a:ext cx="1371416" cy="16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Kamieno būklės vertinimo tikslumas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6</a:t>
            </a:fld>
            <a:endParaRPr lang="lt-L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D79724-9406-4BCF-9CC8-C978BC04ECBA}"/>
              </a:ext>
            </a:extLst>
          </p:cNvPr>
          <p:cNvSpPr txBox="1"/>
          <p:nvPr/>
        </p:nvSpPr>
        <p:spPr>
          <a:xfrm>
            <a:off x="667055" y="1920572"/>
            <a:ext cx="30921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Augalo šeimininko savybių: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rūšis;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medienos savybės;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augimo sąlygos;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specifinės genetinės savybės,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ypatingos savybės atsiradusios mutacijų būdu.</a:t>
            </a:r>
          </a:p>
          <a:p>
            <a:endParaRPr lang="lt-LT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2AD5EA-6BCD-41EB-8534-A73D7605A2BF}"/>
              </a:ext>
            </a:extLst>
          </p:cNvPr>
          <p:cNvSpPr txBox="1"/>
          <p:nvPr/>
        </p:nvSpPr>
        <p:spPr>
          <a:xfrm>
            <a:off x="4769763" y="1920572"/>
            <a:ext cx="2652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Patogeno savybių:</a:t>
            </a:r>
          </a:p>
          <a:p>
            <a:endParaRPr lang="lt-L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rūšis;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mitybos būdas;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pavojingumas;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puvimo stadijos.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B749BD-A610-47D6-BE7D-C583DBDE7A81}"/>
              </a:ext>
            </a:extLst>
          </p:cNvPr>
          <p:cNvSpPr txBox="1"/>
          <p:nvPr/>
        </p:nvSpPr>
        <p:spPr>
          <a:xfrm>
            <a:off x="8142513" y="1893259"/>
            <a:ext cx="26524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Kitų ypatybių:</a:t>
            </a:r>
          </a:p>
          <a:p>
            <a:endParaRPr lang="lt-L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įrangos naudojimo įgūdžiai;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duomenų interpretavimo įgūdžiai;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matavimo laikotarpio pasirinkimas;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/>
              <a:t>nežinomos priežastys.</a:t>
            </a:r>
          </a:p>
        </p:txBody>
      </p:sp>
    </p:spTree>
    <p:extLst>
      <p:ext uri="{BB962C8B-B14F-4D97-AF65-F5344CB8AC3E}">
        <p14:creationId xmlns:p14="http://schemas.microsoft.com/office/powerpoint/2010/main" val="2942107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Kamieno būklės vertinimo tikslumas (2)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7</a:t>
            </a:fld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5B4E5-9848-4BE9-ABA1-25C605162071}"/>
              </a:ext>
            </a:extLst>
          </p:cNvPr>
          <p:cNvSpPr txBox="1"/>
          <p:nvPr/>
        </p:nvSpPr>
        <p:spPr>
          <a:xfrm>
            <a:off x="319314" y="5707915"/>
            <a:ext cx="11727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4 pav. Drebulinės kempinės sukelto puvinio nustatymo tikslumas garsiniu tomografu Arbotom 3D (a - reali situacija, b – pagal tomografo rekomenduojamą skalę, c – pagal tomografo 550-1050 m/s skalę, d – pagal tomografo 550-1100 m/s skalę, e – pagal tomografo 550-1150 m/s skalę)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58BF4-2C17-47ED-B5D9-51934EBCFA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14" y="984738"/>
            <a:ext cx="6054153" cy="4540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20FEA-020B-4E16-B728-93A788CE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860" y="984738"/>
            <a:ext cx="2428039" cy="2289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EA9F00-4380-447C-9B62-84E5F9EC6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273" y="984738"/>
            <a:ext cx="2400898" cy="22894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8AEE9D-769F-42AF-B127-23E566586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859" y="3274139"/>
            <a:ext cx="2427565" cy="2362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A45253-EFC8-4D6F-9F8D-8EAF57651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7739" y="3252604"/>
            <a:ext cx="2425432" cy="23640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CEFA24-AD2A-40E6-86F8-2E8E5EA20D1B}"/>
              </a:ext>
            </a:extLst>
          </p:cNvPr>
          <p:cNvSpPr txBox="1"/>
          <p:nvPr/>
        </p:nvSpPr>
        <p:spPr>
          <a:xfrm>
            <a:off x="441819" y="1044888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53C26A-F5A9-4EC3-AFAC-E37A1EF43211}"/>
              </a:ext>
            </a:extLst>
          </p:cNvPr>
          <p:cNvSpPr txBox="1"/>
          <p:nvPr/>
        </p:nvSpPr>
        <p:spPr>
          <a:xfrm>
            <a:off x="6696841" y="1256167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4B7AC5-BE0F-4C36-A2F1-E608C20DCFC4}"/>
              </a:ext>
            </a:extLst>
          </p:cNvPr>
          <p:cNvSpPr txBox="1"/>
          <p:nvPr/>
        </p:nvSpPr>
        <p:spPr>
          <a:xfrm>
            <a:off x="9463314" y="1270432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7B82D8-1753-4453-A37C-38D40D93CBA2}"/>
              </a:ext>
            </a:extLst>
          </p:cNvPr>
          <p:cNvSpPr txBox="1"/>
          <p:nvPr/>
        </p:nvSpPr>
        <p:spPr>
          <a:xfrm>
            <a:off x="6672307" y="3456702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29C4A2-A2EA-41B1-9E51-977B1B44F734}"/>
              </a:ext>
            </a:extLst>
          </p:cNvPr>
          <p:cNvSpPr txBox="1"/>
          <p:nvPr/>
        </p:nvSpPr>
        <p:spPr>
          <a:xfrm>
            <a:off x="9451562" y="3456702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5380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Kamieno būklės vertinimo tikslumas (3)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8</a:t>
            </a:fld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5B4E5-9848-4BE9-ABA1-25C605162071}"/>
              </a:ext>
            </a:extLst>
          </p:cNvPr>
          <p:cNvSpPr txBox="1"/>
          <p:nvPr/>
        </p:nvSpPr>
        <p:spPr>
          <a:xfrm>
            <a:off x="319314" y="5707915"/>
            <a:ext cx="1172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5 pav. Drebulės sortimentuose išplitusio puvinio ploto nustatymo tikslumas priklausomai nuo naudojamos garsinio tomografo matavimo skalės (matuota šviežia mediena iš Lc (a) ir Ld (b) augaviečių). Matavimų leistina paklaida +- 10 %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F6AA359-DF66-4B11-A10A-C54FF6988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388" y="1046524"/>
            <a:ext cx="5841641" cy="43615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DE8F8C5-F025-4716-981B-8FCFBD3C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050726"/>
            <a:ext cx="5754556" cy="43636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C2E778-00A5-4133-9987-81EADD4706BF}"/>
              </a:ext>
            </a:extLst>
          </p:cNvPr>
          <p:cNvSpPr txBox="1"/>
          <p:nvPr/>
        </p:nvSpPr>
        <p:spPr>
          <a:xfrm>
            <a:off x="441819" y="1044888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6A007-8555-4399-B3AB-D4B129ED6D90}"/>
              </a:ext>
            </a:extLst>
          </p:cNvPr>
          <p:cNvSpPr txBox="1"/>
          <p:nvPr/>
        </p:nvSpPr>
        <p:spPr>
          <a:xfrm>
            <a:off x="6228165" y="1093616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09076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47E73A3E-C378-440E-8E24-369B36197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44" y="981154"/>
            <a:ext cx="5908851" cy="44806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B2EC44E-4705-4ABE-841F-E65B2314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627" y="981154"/>
            <a:ext cx="5987678" cy="44806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7EF85-C663-493A-BE24-420F44E1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/>
              <a:t>Kamieno būklės vertinimo tikslumas (4)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745FA-0613-4E39-A2B3-E75D90E9F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6" y="93696"/>
            <a:ext cx="1706551" cy="772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CBAAE-33A7-422F-8F7D-5E69039D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4D349-7049-41E4-B148-2FF9B0D004A0}" type="slidenum">
              <a:rPr lang="lt-LT" smtClean="0"/>
              <a:t>9</a:t>
            </a:fld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5B4E5-9848-4BE9-ABA1-25C605162071}"/>
              </a:ext>
            </a:extLst>
          </p:cNvPr>
          <p:cNvSpPr txBox="1"/>
          <p:nvPr/>
        </p:nvSpPr>
        <p:spPr>
          <a:xfrm>
            <a:off x="319314" y="5707915"/>
            <a:ext cx="1172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6 pav. Drebulės sortimentuose išplitusio puvinio ploto nustatymo tikslumas priklausomai nuo naudojamos garsinio tomografo matavimo skalės (matuota šviežia mediena iš Uc (a) ir Pc (b) augaviečių). Matavimų leistina paklaida +- 10 %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2E778-00A5-4133-9987-81EADD4706BF}"/>
              </a:ext>
            </a:extLst>
          </p:cNvPr>
          <p:cNvSpPr txBox="1"/>
          <p:nvPr/>
        </p:nvSpPr>
        <p:spPr>
          <a:xfrm>
            <a:off x="441819" y="1044888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A6A007-8555-4399-B3AB-D4B129ED6D90}"/>
              </a:ext>
            </a:extLst>
          </p:cNvPr>
          <p:cNvSpPr txBox="1"/>
          <p:nvPr/>
        </p:nvSpPr>
        <p:spPr>
          <a:xfrm>
            <a:off x="6228165" y="1093616"/>
            <a:ext cx="51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21559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457</Words>
  <Application>Microsoft Office PowerPoint</Application>
  <PresentationFormat>Widescreen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Dendrologų draugijos seminaras apie parkus ir sodus  Garsinės tomografijos naudojimo praktika medžių būklės vertinime  Lekt. Tadas Vaidelys tadas.vaidelys@vdu.lt   Akademija, 2022 </vt:lpstr>
      <vt:lpstr>Pranešimo turinys</vt:lpstr>
      <vt:lpstr>1. Naudojama įranga</vt:lpstr>
      <vt:lpstr>1. Naudojama įranga (2)</vt:lpstr>
      <vt:lpstr>1. Naudojama įranga (3)</vt:lpstr>
      <vt:lpstr>Kamieno būklės vertinimo tikslumas</vt:lpstr>
      <vt:lpstr>Kamieno būklės vertinimo tikslumas (2)</vt:lpstr>
      <vt:lpstr>Kamieno būklės vertinimo tikslumas (3)</vt:lpstr>
      <vt:lpstr>Kamieno būklės vertinimo tikslumas (4)</vt:lpstr>
      <vt:lpstr>Kamieno būklės vertinimo tikslumas (5)</vt:lpstr>
      <vt:lpstr>Alternatyvos garsinei tomografijai</vt:lpstr>
      <vt:lpstr>Vertintojas tik specialistas ar bet kuris visuomenės atstovas</vt:lpstr>
      <vt:lpstr>Vertintojas tik specialistas ar bet kuris visuomenės atstovas (2)</vt:lpstr>
      <vt:lpstr>Vertintojas tik specialistas ar bet kuris visuomenės atstovas (3)</vt:lpstr>
      <vt:lpstr>Dėkoju už dėmesį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Seminaras – paroda „Miškininkystė saugomose teritorijose“  Svetimžemiai ir invaziniai augalai saugomose teritorijose  Lekt. Tadas Vaidelys tadas.vaidelys@vdu.lt   Šlienava, 2021</dc:title>
  <dc:creator>Tadas Vaidelys</dc:creator>
  <cp:lastModifiedBy>Tadas Vaidelys</cp:lastModifiedBy>
  <cp:revision>23</cp:revision>
  <dcterms:created xsi:type="dcterms:W3CDTF">2021-09-30T17:08:46Z</dcterms:created>
  <dcterms:modified xsi:type="dcterms:W3CDTF">2022-03-31T22:44:11Z</dcterms:modified>
</cp:coreProperties>
</file>